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jpg"/><Relationship Id="rId3" Type="http://schemas.openxmlformats.org/officeDocument/2006/relationships/image" Target="../media/image-10-3.jpg"/><Relationship Id="rId4" Type="http://schemas.openxmlformats.org/officeDocument/2006/relationships/image" Target="../media/image-1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13-2.jpg"/><Relationship Id="rId3" Type="http://schemas.openxmlformats.org/officeDocument/2006/relationships/image" Target="../media/image-13-3.jpg"/><Relationship Id="rId4" Type="http://schemas.openxmlformats.org/officeDocument/2006/relationships/image" Target="../media/image-13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image" Target="../media/image-1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image" Target="../media/image-17-2.jpg"/><Relationship Id="rId3" Type="http://schemas.openxmlformats.org/officeDocument/2006/relationships/image" Target="../media/image-17-3.jpg"/><Relationship Id="rId4" Type="http://schemas.openxmlformats.org/officeDocument/2006/relationships/image" Target="../media/image-17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image" Target="../media/image-18-2.jpg"/><Relationship Id="rId3" Type="http://schemas.openxmlformats.org/officeDocument/2006/relationships/image" Target="../media/image-18-3.jpg"/><Relationship Id="rId4" Type="http://schemas.openxmlformats.org/officeDocument/2006/relationships/image" Target="../media/image-18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image" Target="../media/image-20-2.jpg"/><Relationship Id="rId3" Type="http://schemas.openxmlformats.org/officeDocument/2006/relationships/image" Target="../media/image-20-3.jpg"/><Relationship Id="rId4" Type="http://schemas.openxmlformats.org/officeDocument/2006/relationships/image" Target="../media/image-2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image" Target="../media/image-24-2.jpg"/><Relationship Id="rId3" Type="http://schemas.openxmlformats.org/officeDocument/2006/relationships/image" Target="../media/image-24-3.jpg"/><Relationship Id="rId4" Type="http://schemas.openxmlformats.org/officeDocument/2006/relationships/image" Target="../media/image-24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image" Target="../media/image-2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image" Target="../media/image-28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image" Target="../media/image-30-2.jpg"/><Relationship Id="rId3" Type="http://schemas.openxmlformats.org/officeDocument/2006/relationships/image" Target="../media/image-30-3.jpg"/><Relationship Id="rId4" Type="http://schemas.openxmlformats.org/officeDocument/2006/relationships/image" Target="../media/image-3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jpg"/><Relationship Id="rId3" Type="http://schemas.openxmlformats.org/officeDocument/2006/relationships/image" Target="../media/image-6-3.jpg"/><Relationship Id="rId4" Type="http://schemas.openxmlformats.org/officeDocument/2006/relationships/image" Target="../media/image-6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753" y="1178552"/>
            <a:ext cx="4689500" cy="1591056"/>
          </a:xfrm>
          <a:prstGeom prst="rect">
            <a:avLst/>
          </a:prstGeom>
          <a:noFill/>
          <a:ln/>
          <a:effectLst>
            <a:outerShdw sx="100000" sy="100000" kx="0" ky="0" algn="bl" rotWithShape="0" blurRad="19050" dist="38100" dir="2700000">
              <a:srgbClr val="1364f0">
                <a:alpha val="21176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608" b="1" spc="144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AI赋能办公 从数据到展示的智能跃迁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62897" y="2787936"/>
            <a:ext cx="2796222" cy="398218"/>
          </a:xfrm>
          <a:custGeom>
            <a:avLst/>
            <a:gdLst/>
            <a:ahLst/>
            <a:cxnLst/>
            <a:rect l="l" t="t" r="r" b="b"/>
            <a:pathLst>
              <a:path w="2796222" h="398218">
                <a:moveTo>
                  <a:pt x="199109" y="0"/>
                </a:moveTo>
                <a:moveTo>
                  <a:pt x="199109" y="0"/>
                </a:moveTo>
                <a:lnTo>
                  <a:pt x="2597113" y="0"/>
                </a:lnTo>
                <a:quadBezTo>
                  <a:pt x="2796222" y="0"/>
                  <a:pt x="2796222" y="199109"/>
                </a:quadBezTo>
                <a:lnTo>
                  <a:pt x="2796222" y="199109"/>
                </a:lnTo>
                <a:quadBezTo>
                  <a:pt x="2796222" y="398218"/>
                  <a:pt x="2597113" y="398218"/>
                </a:quadBezTo>
                <a:lnTo>
                  <a:pt x="199109" y="398218"/>
                </a:lnTo>
                <a:quadBezTo>
                  <a:pt x="0" y="398218"/>
                  <a:pt x="0" y="199109"/>
                </a:quadBezTo>
                <a:lnTo>
                  <a:pt x="0" y="199109"/>
                </a:lnTo>
                <a:quadBezTo>
                  <a:pt x="0" y="0"/>
                  <a:pt x="199109" y="0"/>
                </a:quadBezTo>
                <a:close/>
              </a:path>
            </a:pathLst>
          </a:custGeom>
          <a:solidFill>
            <a:srgbClr val="00A2FF"/>
          </a:solidFill>
          <a:ln/>
        </p:spPr>
      </p:sp>
      <p:sp>
        <p:nvSpPr>
          <p:cNvPr id="4" name="Text 2"/>
          <p:cNvSpPr/>
          <p:nvPr/>
        </p:nvSpPr>
        <p:spPr>
          <a:xfrm>
            <a:off x="473209" y="4440866"/>
            <a:ext cx="2192289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汇报人: 讯飞智文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262897" y="2751320"/>
            <a:ext cx="2796222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spc="72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基于文本大模型Excel与PPT的AI工具实战探索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多维度数据预测与可视化建模</a:t>
            </a:r>
            <a:endParaRPr lang="en-US" sz="1440" dirty="0"/>
          </a:p>
        </p:txBody>
      </p:sp>
      <p:pic>
        <p:nvPicPr>
          <p:cNvPr id="3" name="Image 0" descr="https://sgw-dx.xf-yun.com/api/v1/sparkdesk/_1742487234324cf707efb7c464d6c99944e98a6e8227f.jpg?authorization=c2ltcGxlLWp3dCBhaz1zcGFya2Rlc2s4MDAwMDAwMDAwMDE7ZXhwPTMzMTkyODcyMzQ7YWxnbz1obWFjLXNoYTI1NjtzaWc9cENWc29MRDhXOHl1Q25wMnlPZmNVTXlnUFZtL1h5YmNUR2R1K0t2eVlvMD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数据预测算法应用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运用先进的机器学习算法，对历史数据进行深度分析与学习，以实现对未来趋势的精准预测，从而为企业决策提供科学依据。</a:t>
            </a:r>
            <a:endParaRPr lang="en-US" sz="1440" dirty="0"/>
          </a:p>
        </p:txBody>
      </p:sp>
      <p:pic>
        <p:nvPicPr>
          <p:cNvPr id="6" name="Image 1" descr="https://sgw-dx.xf-yun.com/api/v1/sparkdesk/_1742487237517a392579beb1b4045aca107f89bb6b51d.jpg?authorization=c2ltcGxlLWp3dCBhaz1zcGFya2Rlc2s4MDAwMDAwMDAwMDE7ZXhwPTMzMTkyODcyMzc7YWxnbz1obWFjLXNoYTI1NjtzaWc9THo3Mmw4VDAvRXRjRm9ITjNkcXMwR0dKWWZPbVo2YUFJUndNc2hIci9MUT0=&amp;x_location=7YfmxI7B7uKO7jlRxIftd60weP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多维度数据整合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通过整合来自不同来源和格式的数据资源，构建一个全面、立体的数据分析模型，为复杂问题提供更为准确和深入的视角。</a:t>
            </a:r>
            <a:endParaRPr lang="en-US" sz="1440" dirty="0"/>
          </a:p>
        </p:txBody>
      </p:sp>
      <p:pic>
        <p:nvPicPr>
          <p:cNvPr id="9" name="Image 2" descr="https://sgw-dx.xf-yun.com/api/v1/sparkdesk/_174248724072837735ad0cd8743af82e8f4c50e16bafd.jpg?authorization=c2ltcGxlLWp3dCBhaz1zcGFya2Rlc2s4MDAwMDAwMDAwMDE7ZXhwPTMzMTkyODcyNDA7YWxnbz1obWFjLXNoYTI1NjtzaWc9ZTE3Yk1CUzZORjlHRVFUeXlaRDNOcTJ0SjV0VWZURUluYkZTWXlJTzJ6bz0=&amp;x_location=7YfmxI7B7uKO7jlRxIftd60wePD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可视化建模技术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利用高效的数据可视化工具和技术，将抽象的数据转化为直观易懂的图表和图形，帮助用户快速理解数据背后的信息和意义。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PPT创作流程AI重构实践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结构化内容自动生成与排版优化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47956" y="1929366"/>
            <a:ext cx="8248087" cy="2346713"/>
          </a:xfrm>
          <a:custGeom>
            <a:avLst/>
            <a:gdLst/>
            <a:ahLst/>
            <a:cxnLst/>
            <a:rect l="l" t="t" r="r" b="b"/>
            <a:pathLst>
              <a:path w="8248087" h="2346713">
                <a:moveTo>
                  <a:pt x="293339" y="0"/>
                </a:moveTo>
                <a:moveTo>
                  <a:pt x="293339" y="0"/>
                </a:moveTo>
                <a:lnTo>
                  <a:pt x="7954748" y="0"/>
                </a:lnTo>
                <a:quadBezTo>
                  <a:pt x="8248087" y="0"/>
                  <a:pt x="8248087" y="293339"/>
                </a:quadBezTo>
                <a:lnTo>
                  <a:pt x="8248087" y="2053374"/>
                </a:lnTo>
                <a:quadBezTo>
                  <a:pt x="8248087" y="2346713"/>
                  <a:pt x="7954748" y="2346713"/>
                </a:quadBezTo>
                <a:lnTo>
                  <a:pt x="293339" y="2346713"/>
                </a:lnTo>
                <a:quadBezTo>
                  <a:pt x="0" y="2346713"/>
                  <a:pt x="0" y="2053374"/>
                </a:quadBezTo>
                <a:lnTo>
                  <a:pt x="0" y="293339"/>
                </a:lnTo>
                <a:quadBezTo>
                  <a:pt x="0" y="0"/>
                  <a:pt x="293339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19050">
            <a:solidFill>
              <a:srgbClr val="1297F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39" y="867420"/>
            <a:ext cx="914400" cy="9144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6739" y="867420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36445" y="995436"/>
            <a:ext cx="78421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3"/>
          <p:cNvSpPr/>
          <p:nvPr/>
        </p:nvSpPr>
        <p:spPr>
          <a:xfrm>
            <a:off x="1745836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1949699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9" name="Shape 5"/>
          <p:cNvSpPr/>
          <p:nvPr/>
        </p:nvSpPr>
        <p:spPr>
          <a:xfrm>
            <a:off x="2153562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825904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内容自动生成原理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825904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利用先进的自然语言处理技术，AI能够理解用户的指令意图，自动从海量数据中提取关键信息，生成结构清晰、逻辑严谨的内容，极大地提升了PPT文案的撰写效率。</a:t>
            </a:r>
            <a:endParaRPr lang="en-US" sz="144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67420"/>
            <a:ext cx="914400" cy="91440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57600" y="867420"/>
            <a:ext cx="914400" cy="914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152608" y="995436"/>
            <a:ext cx="849850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3356765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排版优化的策略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3356765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AI通过分析内容的结构和重点，采用最优的布局策略对文本和图片进行智能排版，不仅保证了信息的清晰展示，还使得整个幻灯片的视觉效果更加和谐美观。</a:t>
            </a:r>
            <a:endParaRPr lang="en-US" sz="144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861" y="867420"/>
            <a:ext cx="914400" cy="91440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188461" y="867420"/>
            <a:ext cx="914400" cy="914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676289" y="995436"/>
            <a:ext cx="81703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5887626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用户体验的提升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5887626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结合用户的操作习惯和视觉偏好，AI在内容生成与排版过程中不断优化调整，力求达到既符合专业标准又满足个性化需求的效果，从而显著提升用户的使用体验。</a:t>
            </a:r>
            <a:endParaRPr lang="en-US" sz="1440" dirty="0"/>
          </a:p>
        </p:txBody>
      </p:sp>
      <p:sp>
        <p:nvSpPr>
          <p:cNvPr id="22" name="Shape 14"/>
          <p:cNvSpPr/>
          <p:nvPr/>
        </p:nvSpPr>
        <p:spPr>
          <a:xfrm>
            <a:off x="4276697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3" name="Shape 15"/>
          <p:cNvSpPr/>
          <p:nvPr/>
        </p:nvSpPr>
        <p:spPr>
          <a:xfrm>
            <a:off x="4480560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24" name="Shape 16"/>
          <p:cNvSpPr/>
          <p:nvPr/>
        </p:nvSpPr>
        <p:spPr>
          <a:xfrm>
            <a:off x="4684423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5" name="Shape 17"/>
          <p:cNvSpPr/>
          <p:nvPr/>
        </p:nvSpPr>
        <p:spPr>
          <a:xfrm>
            <a:off x="6807558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6" name="Shape 18"/>
          <p:cNvSpPr/>
          <p:nvPr/>
        </p:nvSpPr>
        <p:spPr>
          <a:xfrm>
            <a:off x="7011421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27" name="Shape 19"/>
          <p:cNvSpPr/>
          <p:nvPr/>
        </p:nvSpPr>
        <p:spPr>
          <a:xfrm>
            <a:off x="7215284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数据图表智能匹配与动态更新</a:t>
            </a:r>
            <a:endParaRPr lang="en-US" sz="1440" dirty="0"/>
          </a:p>
        </p:txBody>
      </p:sp>
      <p:pic>
        <p:nvPicPr>
          <p:cNvPr id="3" name="Image 0" descr="https://sgw-dx.xf-yun.com/api/v1/sparkdesk/_1742487239439e5192872ee7c48e4967dccb31bcdf4e9.jpg?authorization=c2ltcGxlLWp3dCBhaz1zcGFya2Rlc2s4MDAwMDAwMDAwMDE7ZXhwPTMzMTkyODcyMzk7YWxnbz1obWFjLXNoYTI1NjtzaWc9QVRLekZGNTVZR2xKZVp1cXA4cEdsR0E0ekhkc1dOOGp5MjVBRGdKZmJKRT0=&amp;x_location=7YfmxI7B7uKO7jlRxIftd60weP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智能图表匹配原理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在数据变化时，智能系统能实时捕捉这些变动，并自动更新相关图表，确保展示的信息始终反映最新的数据状态，为决策者提供及时准确的信息支持。</a:t>
            </a:r>
            <a:endParaRPr lang="en-US" sz="1440" dirty="0"/>
          </a:p>
        </p:txBody>
      </p:sp>
      <p:pic>
        <p:nvPicPr>
          <p:cNvPr id="6" name="Image 1" descr="https://sgw-dx.xf-yun.com/api/v1/sparkdesk/_17424872427094a72f89997b14b3084fba05435dfdb52.jpg?authorization=c2ltcGxlLWp3dCBhaz1zcGFya2Rlc2s4MDAwMDAwMDAwMDE7ZXhwPTMzMTkyODcyNDI7YWxnbz1obWFjLXNoYTI1NjtzaWc9YThlN2hLT3BXL2FrczYwYWNsOWdqTitzZDJyeWhFcVdwZmk0L2hpd0xmST0=&amp;x_location=7YfmxI7B7uKO7jlRxIftd60weP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动态更新机制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智能图表系统不仅提供动态更新，还允许用户通过简单的交互操作，如点击、拖拽等，深入探索数据细节，增强用户对数据分析过程的参与感和控制力。</a:t>
            </a:r>
            <a:endParaRPr lang="en-US" sz="1440" dirty="0"/>
          </a:p>
        </p:txBody>
      </p:sp>
      <p:pic>
        <p:nvPicPr>
          <p:cNvPr id="9" name="Image 2" descr="https://sgw-dx.xf-yun.com/api/v1/sparkdesk/_1742487245951ac417d56cbea4336bf32416eaa1ffc37.jpg?authorization=c2ltcGxlLWp3dCBhaz1zcGFya2Rlc2s4MDAwMDAwMDAwMDE7ZXhwPTMzMTkyODcyNDU7YWxnbz1obWFjLXNoYTI1NjtzaWc9YjhmamxBQ3FNb0dhTENMd2d2bTE4Ti9PVGxSOWVuc1RBT0xCRFY0T3Rraz0=&amp;x_location=7YfmxI7B7uKO7jlRxIftd60weP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用户交互体验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数据图表的智能匹配，依托于先进的算法分析，能够识别数据特性并自动选择最合适的图表类型，如柱状图或折线图，以直观展现数据间的关系和趋势。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设计风格迁移与品牌规范适配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4" name="Shape 2"/>
          <p:cNvSpPr/>
          <p:nvPr/>
        </p:nvSpPr>
        <p:spPr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0084FF">
              <a:alpha val="1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03661" y="1129178"/>
            <a:ext cx="68819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330491" y="1187779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设计风格的智能化迁移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330491" y="1489531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通过AI技术，PPT的设计风格可以自动适应品牌要求，实现从传统模板到现代设计的无缝过渡，提升视觉冲击力和专业度。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495971" y="1584691"/>
            <a:ext cx="294436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品牌规范的智能适配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495514" y="1886460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AI工具能够识别并学习企业的品牌规范，自动调整PPT的颜色、字体和布局，确保每份报告或演讲稿都能符合品牌形象。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2206075" y="3120882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设计效率的显著提升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2206075" y="3422634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利用AI进行设计风格迁移与品牌规范适配，大大缩短了PPT制作周期，使设计师能专注于内容创意，而非繁琐的设计调整工作。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15" name="Text 13"/>
          <p:cNvSpPr/>
          <p:nvPr/>
        </p:nvSpPr>
        <p:spPr>
          <a:xfrm>
            <a:off x="1604032" y="3066373"/>
            <a:ext cx="65030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Shape 14"/>
          <p:cNvSpPr/>
          <p:nvPr/>
        </p:nvSpPr>
        <p:spPr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17" name="Text 15"/>
          <p:cNvSpPr/>
          <p:nvPr/>
        </p:nvSpPr>
        <p:spPr>
          <a:xfrm>
            <a:off x="4847430" y="1529844"/>
            <a:ext cx="73952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跨工具协同全链路解决方案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Excel数据到PPT叙事智能转化</a:t>
            </a:r>
            <a:endParaRPr lang="en-US" sz="1440" dirty="0"/>
          </a:p>
        </p:txBody>
      </p:sp>
      <p:pic>
        <p:nvPicPr>
          <p:cNvPr id="3" name="Image 0" descr="https://sgw-dx.xf-yun.com/api/v1/sparkdesk/_17424872443727942afb3bf59482c98235e1ef597ab20.jpg?authorization=c2ltcGxlLWp3dCBhaz1zcGFya2Rlc2s4MDAwMDAwMDAwMDE7ZXhwPTMzMTkyODcyNDQ7YWxnbz1obWFjLXNoYTI1NjtzaWc9TXFZYndlVU1HUUh1WnpCbnp5MEVtd1A5ZHJ0V0dPazdQdGFqbDJwV1NnUT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数据智能提取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通过先进的算法，Excel中的数据能够被精确提取并分析，这一过程极大地提高了数据处理的效率和准确性，为后续的PPT制作打下坚实基础。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内容自动生成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利用自然语言处理技术，系统能够根据Excel数据自动生成具有逻辑性和连贯性的文本内容，这一创新显著提升了PPT文案的编写效率和质量。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视觉呈现优化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将Excel数据转化为直观的图表和图形，不仅增强了信息的可读性，也使得PPT在视觉上更加吸引人，有效提升了观众的信息接收和理解速度。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文档版本管理与协作痕迹追踪</a:t>
            </a:r>
            <a:endParaRPr lang="en-US" sz="1440" dirty="0"/>
          </a:p>
        </p:txBody>
      </p:sp>
      <p:pic>
        <p:nvPicPr>
          <p:cNvPr id="3" name="Image 0" descr="https://sgw-dx.xf-yun.com/api/v1/sparkdesk/_174248724289890d9313a96c74af7bd6df7036f90c9c7.jpg?authorization=c2ltcGxlLWp3dCBhaz1zcGFya2Rlc2s4MDAwMDAwMDAwMDE7ZXhwPTMzMTkyODcyNDM7YWxnbz1obWFjLXNoYTI1NjtzaWc9UVhrc1BueFlXNFk3Z2Y5RXBwK3RsNkFReERBaXFPTXJmMnh3bFF5Zkw0Yz0=&amp;x_location=7YfmxI7B7uKO7jlRxIftd60weP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版本管理自动化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AI系统能够智能记录每次文档的修改历史和操作者信息，便于团队成员查看更改详情，有效避免工作重复并提升团队协作的透明度。</a:t>
            </a:r>
            <a:endParaRPr lang="en-US" sz="1440" dirty="0"/>
          </a:p>
        </p:txBody>
      </p:sp>
      <p:pic>
        <p:nvPicPr>
          <p:cNvPr id="6" name="Image 1" descr="https://sgw-dx.xf-yun.com/api/v1/sparkdesk/_17424872462735c749e96f7bb4c27a6304b559ec4a179.jpg?authorization=c2ltcGxlLWp3dCBhaz1zcGFya2Rlc2s4MDAwMDAwMDAwMDE7ZXhwPTMzMTkyODcyNDY7YWxnbz1obWFjLXNoYTI1NjtzaWc9aTNIY1pKZWNPUjdNcHlpZFhmL3g3S3YybDBDVGlVdnNxOUU0UGxTSnJCdz0=&amp;x_location=7YfmxI7B7uKO7jlRxIftd60weP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协作痕迹智能追踪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利用AI分析文档内容和协作过程，提供实时反馈和改进建议，帮助团队快速识别问题所在并采取相应措施，持续优化工作流程和输出质量。</a:t>
            </a:r>
            <a:endParaRPr lang="en-US" sz="1440" dirty="0"/>
          </a:p>
        </p:txBody>
      </p:sp>
      <p:pic>
        <p:nvPicPr>
          <p:cNvPr id="9" name="Image 2" descr="https://sgw-dx.xf-yun.com/api/v1/sparkdesk/_174248724927678f5a65d111740fcb7cba05f09aeb624.jpg?authorization=c2ltcGxlLWp3dCBhaz1zcGFya2Rlc2s4MDAwMDAwMDAwMDE7ZXhwPTMzMTkyODcyNDk7YWxnbz1obWFjLXNoYTI1NjtzaWc9dWlVZElHSU9Nbzk1YmhhRHEzNGdYZHljWVpwU1ppRUNBSmh3cXFReXFuOD0=&amp;x_location=7YfmxI7B7uKO7jlRxIftd60weP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实时反馈与优化建议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通过先进的AI技术，实现文档版本自动管理和更新，确保团队成员始终访问和编辑的是最新版本，极大地提高了工作效率和准确性。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私有化部署与企业知识库集成</a:t>
            </a:r>
            <a:endParaRPr lang="en-US" sz="1440" dirty="0"/>
          </a:p>
        </p:txBody>
      </p:sp>
      <p:pic>
        <p:nvPicPr>
          <p:cNvPr id="3" name="Image 0" descr="https://sgw-dx.xf-yun.com/api/v1/sparkdesk/_1742487247666178ac1edbe7a4edf9d9ef46c3b9b5dde.jpg?authorization=c2ltcGxlLWp3dCBhaz1zcGFya2Rlc2s4MDAwMDAwMDAwMDE7ZXhwPTMzMTkyODcyNDc7YWxnbz1obWFjLXNoYTI1NjtzaWc9VVFzOUIxa3QzZmJ3ZmEwNVVqbW84U0FCMmtHTGZXYWVvc3FsbXgydEQ0az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私有化部署的策略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私有化部署为企业提供数据安全和定制化服务，通过内部服务器托管，确保数据处理的独立性与安全性，同时满足特定业务流程的需求。</a:t>
            </a:r>
            <a:endParaRPr lang="en-US" sz="1440" dirty="0"/>
          </a:p>
        </p:txBody>
      </p:sp>
      <p:pic>
        <p:nvPicPr>
          <p:cNvPr id="6" name="Image 1" descr="https://sgw-dx.xf-yun.com/api/v1/sparkdesk/_1742487250940337a55ea097d44ef8e1ee84ad49d31c9.jpg?authorization=c2ltcGxlLWp3dCBhaz1zcGFya2Rlc2s4MDAwMDAwMDAwMDE7ZXhwPTMzMTkyODcyNTA7YWxnbz1obWFjLXNoYTI1NjtzaWc9dHVqb0hsT1l2Z0dpZjg2Wmd5V3lKOTBPRkpFZExZLzFmbnh0TnpWNGJoUT0=&amp;x_location=7YfmxI7B7uKO7jlRxIftd60weP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企业知识库的构建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集成企业知识库能够统一管理和共享关键信息资源，促进知识的积累与创新，通过智能化检索和推荐，提升员工的工作效率和决策质量。</a:t>
            </a:r>
            <a:endParaRPr lang="en-US" sz="1440" dirty="0"/>
          </a:p>
        </p:txBody>
      </p:sp>
      <p:pic>
        <p:nvPicPr>
          <p:cNvPr id="9" name="Image 2" descr="https://sgw-dx.xf-yun.com/api/v1/sparkdesk/_1742487254039ec6a1f4d0dd044bea93ad160981752e5.jpg?authorization=c2ltcGxlLWp3dCBhaz1zcGFya2Rlc2s4MDAwMDAwMDAwMDE7ZXhwPTMzMTkyODcyNTQ7YWxnbz1obWFjLXNoYTI1NjtzaWc9bGRleHhXNTJ2cXJaNTYxNmlqM21CWStZeGtYcFBwMmYvRG92RlFJNFlGOD0=&amp;x_location=7YfmxI7B7uKO7jlRxIftd60wePD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数据同步与更新机制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在私有化部署中实现数据的实时同步和自动更新，保障信息的时效性和准确性，减少人工干预，提高跨部门协作的效率。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实际应用场景与效果验证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43247" y="2011456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AI驱动办公效率变革背景与趋势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130599" y="1929160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4995881" y="2011456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Excel智能化升级技术实现路径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383233" y="1929160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743247" y="2607877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PPT创作流程AI重构实践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130599" y="252558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995881" y="2607877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跨工具协同全链路解决方案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383233" y="2525581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1743247" y="3204298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实际应用场景与效果验证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130599" y="3122002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4995881" y="3204298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持续优化方向与风险控制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4383233" y="3122002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1743247" y="3800719"/>
            <a:ext cx="301752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智能办公生态未来展望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1130599" y="371842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3136678" y="1150890"/>
            <a:ext cx="2870643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A2FF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</a:t>
            </a:r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00A2FF">
                    <a:alpha val="8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TS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556322" y="338130"/>
            <a:ext cx="2031357" cy="10881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752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财务报告制作效率提升300%案例</a:t>
            </a:r>
            <a:endParaRPr lang="en-US" sz="1440" dirty="0"/>
          </a:p>
        </p:txBody>
      </p:sp>
      <p:pic>
        <p:nvPicPr>
          <p:cNvPr id="3" name="Image 0" descr="https://sgw-dx.xf-yun.com/api/v1/sparkdesk/_1742487249747e64e9a678a8e484eb0d76d96f9f05d42.jpg?authorization=c2ltcGxlLWp3dCBhaz1zcGFya2Rlc2s4MDAwMDAwMDAwMDE7ZXhwPTMzMTkyODcyNDk7YWxnbz1obWFjLXNoYTI1NjtzaWc9TnVLSmpEOVZ6QXE2VUx1ZFVUVktiRG56UlNQY2FPODRPWDlLN2VIaVc2Zz0=&amp;x_location=7YfmxI7B7uKO7jlRxIftd60weP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智能化工具的应用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利用自然语言处理技术，AI能够理解并执行复杂的数据分析任务，自动清洗异常值、预测数据趋势，从而大大缩短了财务报告的准备时间。</a:t>
            </a:r>
            <a:endParaRPr lang="en-US" sz="1440" dirty="0"/>
          </a:p>
        </p:txBody>
      </p:sp>
      <p:pic>
        <p:nvPicPr>
          <p:cNvPr id="6" name="Image 1" descr="https://sgw-dx.xf-yun.com/api/v1/sparkdesk/_17424872527730dd55f2cf92e4380b5a7f0bde1ecf6ec.jpg?authorization=c2ltcGxlLWp3dCBhaz1zcGFya2Rlc2s4MDAwMDAwMDAwMDE7ZXhwPTMzMTkyODcyNTI7YWxnbz1obWFjLXNoYTI1NjtzaWc9MWlQTFZqTlN2R1kzdVZPUHhqY2JsNlk1NDRScm9kTWtmamg1T2twT1Z4Yz0=&amp;x_location=7YfmxI7B7uKO7jlRxIftd60weP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数据处理的革新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AI工具不仅能处理数字和表格，还能根据财务数据自动生成结构化的文字内容，优化排版布局，使得财务报告更加专业且易于理解。</a:t>
            </a:r>
            <a:endParaRPr lang="en-US" sz="1440" dirty="0"/>
          </a:p>
        </p:txBody>
      </p:sp>
      <p:pic>
        <p:nvPicPr>
          <p:cNvPr id="9" name="Image 2" descr="https://sgw-dx.xf-yun.com/api/v1/sparkdesk/_17424872560336e101eb99e944dbf83ba7b613e941057.jpg?authorization=c2ltcGxlLWp3dCBhaz1zcGFya2Rlc2s4MDAwMDAwMDAwMDE7ZXhwPTMzMTkyODcyNTY7YWxnbz1obWFjLXNoYTI1NjtzaWc9ZVNaT0dQU0ZwSTU1U3NyQVBmVHJvbExlejVFM1RKQ0NEOFBoR3YrbFRBaz0=&amp;x_location=7YfmxI7B7uKO7jlRxIftd60weP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内容创作的自动化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通过采用Excel与PPT的AI工具，企业能自动化生成财务报告，从数据整理到图表制作，再到报告排版，整个过程效率提升显著，实现了300%的效率跃升。</a:t>
            </a:r>
            <a:endParaRPr lang="en-US" sz="14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市场分析PPT生成时间压缩至15分钟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h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h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h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自动化内容生成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通过AI技术，实现PPT内容的自动编排与生成，极大地缩短了制作时间。市场分析人员只需输入核心数据和关键信息，系统便能迅速梳理出逻辑清晰、结构合理的PPT框架，有效提升工作效率。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智能图表匹配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AI工具能够根据PPT的内容自动推荐最合适的图表类型，并进行数据的即时填充与优化。这一过程不仅减少了人工选择和调整的时间，也保证了数据展示的准确性和美观度，让市场分析报告更加直观、高效。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动态更新机制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市场分析的过程中，数据经常需要实时更新以反映最新情况。AI赋能的PPT工具可以实时监测数据变化，并自动更新演示文稿中的相关信息和图表，确保决策者始终掌握最新的市场动态，为快速响应市场变化提供了有力支持。</a:t>
            </a:r>
            <a:endParaRPr lang="en-US" sz="144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用户操作错误率下降82%实证数据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错误率显著下降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通过引入先进的AI技术，用户在操作过程中的错误率得到了显著降低，从原先的数据中可以看出，错误率下降了82%，这一改变极大地提高了工作效率和数据准确性。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提升数据处理效率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AI技术的应用不仅减少了操作错误，还优化了数据处理流程，使得数据处理更加高效、准确，从而提升了整体的工作效率，为企业节省了大量时间和成本。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强化决策支持能力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随着错误率的大幅降低，企业在进行数据分析和决策时能够依赖更为精准的信息，这加强了决策的支持能力，使企业能够做出更加科学、合理的决策。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持续优化方向与风险控制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数据安全与隐私保护机制建设</a:t>
            </a:r>
            <a:endParaRPr lang="en-US" sz="1440" dirty="0"/>
          </a:p>
        </p:txBody>
      </p:sp>
      <p:pic>
        <p:nvPicPr>
          <p:cNvPr id="3" name="Image 0" descr="https://sgw-dx.xf-yun.com/api/v1/sparkdesk/_17424872540247800ff2790a1426eadf14cab8e2b5033.jpg?authorization=c2ltcGxlLWp3dCBhaz1zcGFya2Rlc2s4MDAwMDAwMDAwMDE7ZXhwPTMzMTkyODcyNTQ7YWxnbz1obWFjLXNoYTI1NjtzaWc9cEcwbitLVjRmVFFtTG1ZM0cxRWdmUEJKOHIrTjdjZXNKZG9hTldNWk1BUT0=&amp;x_location=7YfmxI7B7uKO7jlRxIftd60weP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数据加密技术的应用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随着大数据和人工智能的发展，个人隐私保护日益受到重视。企业需制定严格的隐私保护策略，明确数据处理规则，保障用户个人信息不被滥用。</a:t>
            </a:r>
            <a:endParaRPr lang="en-US" sz="1440" dirty="0"/>
          </a:p>
        </p:txBody>
      </p:sp>
      <p:pic>
        <p:nvPicPr>
          <p:cNvPr id="6" name="Image 1" descr="https://sgw-dx.xf-yun.com/api/v1/sparkdesk/_1742487256788ee47528cb7484c759f007e8750337789.jpg?authorization=c2ltcGxlLWp3dCBhaz1zcGFya2Rlc2s4MDAwMDAwMDAwMDE7ZXhwPTMzMTkyODcyNTY7YWxnbz1obWFjLXNoYTI1NjtzaWc9czF1ZjNkcVBvNlMzZ3NwUlZ3d2ZGVXBsRlVXOS9KZkVTYit1WlV2RGhyUT0=&amp;x_location=7YfmxI7B7uKO7jlRxIftd60weP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隐私保护策略的制定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定期进行安全审计和合规性检查是确保数据安全的重要手段。通过独立的第三方机构对企业的数据管理和处理活动进行评估，可以及时发现并修复潜在的安全漏洞。</a:t>
            </a:r>
            <a:endParaRPr lang="en-US" sz="1440" dirty="0"/>
          </a:p>
        </p:txBody>
      </p:sp>
      <p:pic>
        <p:nvPicPr>
          <p:cNvPr id="9" name="Image 2" descr="https://sgw-dx.xf-yun.com/api/v1/sparkdesk/_1742487259969ce628661e6214765a1f7d768c7a0acee.jpg?authorization=c2ltcGxlLWp3dCBhaz1zcGFya2Rlc2s4MDAwMDAwMDAwMDE7ZXhwPTMzMTkyODcyNjA7YWxnbz1obWFjLXNoYTI1NjtzaWc9eE9ZSXZyN0tCdElEc1gyclQvbWl5d1BaMElGMXRoVHVObDhrNjd2TnUyOD0=&amp;x_location=7YfmxI7B7uKO7jlRxIftd60weP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安全审计与合规性检查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在信息时代，数据加密技术成为保护信息安全的基石，通过将普通文本转化为密文，确保数据在传输和存储过程中的安全性，有效防止敏感信息泄露。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人工复核与AI输出平衡策略</a:t>
            </a:r>
            <a:endParaRPr lang="en-US" sz="144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复核机制的建立</a:t>
            </a:r>
            <a:endParaRPr lang="en-US" sz="1440" dirty="0"/>
          </a:p>
        </p:txBody>
      </p:sp>
      <p:sp>
        <p:nvSpPr>
          <p:cNvPr id="7" name="Text 2"/>
          <p:cNvSpPr/>
          <p:nvPr/>
        </p:nvSpPr>
        <p:spPr>
          <a:xfrm>
            <a:off x="4122902" y="1395741"/>
            <a:ext cx="4476025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AI技术的高速发展使得数据处理效率大幅提升，但人工复核仍然是确保输出质量的重要环节。通过建立严格的复核机制，可以有效平衡AI的高效性与数据准确性之间的关系。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智能化错误纠正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在AI输出的基础上，通过智能算法识别和修正潜在的错误，进一步提升数据的准确性。这种方法不仅提高了工作效率，也保障了信息的可靠性和专业性。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动态调整策略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902" y="3824695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根据不同场景和需求，灵活调整AI与人工复核的比例和方式。这种动态调整策略能够确保在保证效率的同时，最大限度地提升数据处理的准确性和适应性。</a:t>
            </a:r>
            <a:endParaRPr lang="en-US" sz="1440" dirty="0"/>
          </a:p>
        </p:txBody>
      </p:sp>
      <p:sp>
        <p:nvSpPr>
          <p:cNvPr id="12" name="Shape 7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13" name="Shape 8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15" name="Text 10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个性化需求适配模型微调方案</a:t>
            </a:r>
            <a:endParaRPr lang="en-US" sz="1440" dirty="0"/>
          </a:p>
        </p:txBody>
      </p:sp>
      <p:pic>
        <p:nvPicPr>
          <p:cNvPr id="3" name="Image 0" descr="https://sgw-dx.xf-yun.com/api/v1/sparkdesk/_1742487256317fe61bc15a8ee4bceb1ce647a028c9f5f.jpg?authorization=c2ltcGxlLWp3dCBhaz1zcGFya2Rlc2s4MDAwMDAwMDAwMDE7ZXhwPTMzMTkyODcyNTY7YWxnbz1obWFjLXNoYTI1NjtzaWc9bXJscE4yWm8rUUFLNEN5N0Q1VVJiL0ZGOGRvWm12QmdOZmJMR3I3cW5zOD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模型参数的个性化调整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根据不同用户的办公需求，对AI模型的参数进行细致调整，确保其输出结果既符合个性化需求，又能保持高效准确的工作效率，从而提升用户满意度。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数据训练集的定制化优化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通过收集和分析用户在实际操作中产生的数据，针对性地优化训练集，使得模型更加贴合用户的个性化工作习惯和数据处理方式，进而提高决策支持的准确性。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反馈机制的动态更新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建立一个有效的用户反馈机制，定期收集使用过程中的意见与建议，并据此动态更新模型算法，确保AI工具能够不断进化，更好地适应用户需求的变化。</a:t>
            </a:r>
            <a:endParaRPr lang="en-US" sz="14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智能办公生态未来展望</a:t>
            </a:r>
            <a:endParaRPr lang="en-US" sz="14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多模态交互技术深度融合</a:t>
            </a:r>
            <a:endParaRPr lang="en-US" sz="1440" dirty="0"/>
          </a:p>
        </p:txBody>
      </p:sp>
      <p:pic>
        <p:nvPicPr>
          <p:cNvPr id="3" name="Image 0" descr="https://sgw-dx.xf-yun.com/api/v1/sparkdesk/_1742487258296fd6bf26e9a3845a9b7c06dad69e5c728.jpg?authorization=c2ltcGxlLWp3dCBhaz1zcGFya2Rlc2s4MDAwMDAwMDAwMDE7ZXhwPTMzMTkyODcyNTg7YWxnbz1obWFjLXNoYTI1NjtzaWc9cit2bnl2aWVSY0hMdmpzVnE5Ulg1VFlkUndndzN1dTNJY0YwYzVUUk1xND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多模态交互技术的融合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485040" y="1427243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多模态交互技术将语音、图像和文本等多种交互方式融为一体，通过深度学习算法实现信息的智能解析与处理，极大提升了用户的互动体验。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增强现实与虚拟现实结合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通过增强现实(AR)与虚拟现实(VR)的技术融合，用户能够在虚拟空间中直观地操作数据，实现更为直观和沉浸式的工作方式，提高工作效率。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自然语言处理的深度应用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利用先进的自然语言处理技术，机器能够理解并响应复杂的口头或书面指令，使得人机交互更加流畅，极大地降低了操作门槛，提高了工作效率。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企业知识图谱自主进化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知识图谱的构建原理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企业知识图谱通过整合各类数据资源，利用机器学习技术进行语义理解和关联分析，形成结构化的知识体系，为企业内部信息检索、决策支持等提供智能化服务。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知识图谱的自主更新机制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随着企业数据的不断积累和变化，知识图谱需要实现自我学习和调整，以保证信息的准确性和时效性，这要求图谱具备动态更新的能力，以适应企业知识的演进。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知识图谱在智能办公中的应用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企业知识图谱能够辅助员工快速获取所需信息，提高工作效率；同时，它还可以作为智能助手的基础，参与到更复杂的任务处理中，如自动生成报告、优化业务流程等。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AI驱动办公效率变革背景与趋势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人机协同决策支持系统构建</a:t>
            </a:r>
            <a:endParaRPr lang="en-US" sz="1440" dirty="0"/>
          </a:p>
        </p:txBody>
      </p:sp>
      <p:pic>
        <p:nvPicPr>
          <p:cNvPr id="3" name="Image 0" descr="https://sgw-dx.xf-yun.com/api/v1/sparkdesk/_1742487260944b1fc9e7113ac4ed9978e369cbd9c0917.jpg?authorization=c2ltcGxlLWp3dCBhaz1zcGFya2Rlc2s4MDAwMDAwMDAwMDE7ZXhwPTMzMTkyODcyNjA7YWxnbz1obWFjLXNoYTI1NjtzaWc9QTE1Y0VoblE5OG5lMFlRRzNuVGw5bUpKdHoxb0RFbmkzYnFDVW9yVzlUVT0=&amp;x_location=7YfmxI7B7uKO7jlRxIftd60weP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人机协同系统架构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构建人机协同决策支持系统，需设计高效交互界面与智能算法，通过深度学习和自然语言处理技术，实现用户意图的准确理解与快速响应，提升决策效率。</a:t>
            </a:r>
            <a:endParaRPr lang="en-US" sz="1440" dirty="0"/>
          </a:p>
        </p:txBody>
      </p:sp>
      <p:pic>
        <p:nvPicPr>
          <p:cNvPr id="6" name="Image 1" descr="https://sgw-dx.xf-yun.com/api/v1/sparkdesk/_1742487264123bfac1c5ef7334c94ade00016f5faebb0.jpg?authorization=c2ltcGxlLWp3dCBhaz1zcGFya2Rlc2s4MDAwMDAwMDAwMDE7ZXhwPTMzMTkyODcyNjQ7YWxnbz1obWFjLXNoYTI1NjtzaWc9ZG82OHJqVGlacm8xZVJSZ3hZeWJiYzd3ZG85eWZiUEE5S29FbmhWMGtNRT0=&amp;x_location=7YfmxI7B7uKO7jlRxIftd60weP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实时数据分析能力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该系统集成实时数据分析功能，能够即时处理并分析大量数据，提供动态的数据可视化展示，帮助决策者洞察业务趋势，做出更精准的决策。</a:t>
            </a:r>
            <a:endParaRPr lang="en-US" sz="1440" dirty="0"/>
          </a:p>
        </p:txBody>
      </p:sp>
      <p:pic>
        <p:nvPicPr>
          <p:cNvPr id="9" name="Image 2" descr="https://sgw-dx.xf-yun.com/api/v1/sparkdesk/_17424872672949dda8b1a4b12418382b0dc62897fd76a.jpg?authorization=c2ltcGxlLWp3dCBhaz1zcGFya2Rlc2s4MDAwMDAwMDAwMDE7ZXhwPTMzMTkyODcyNjc7YWxnbz1obWFjLXNoYTI1NjtzaWc9ODJvQ2FMaXY5WjBqVDNqWitHWXhFOFpSQnlWdG1VZHJWUW9vSE9rSDZLMD0=&amp;x_location=7YfmxI7B7uKO7jlRxIftd60wePD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个性化推荐机制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根据用户的历史行为和偏好，系统能自动学习和适应，提供定制化的信息和建议，增强用户体验，使决策过程更加符合个人需求和实际情况。</a:t>
            </a:r>
            <a:endParaRPr lang="en-US" sz="14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104" y="1443916"/>
            <a:ext cx="4313208" cy="1252728"/>
          </a:xfrm>
          <a:prstGeom prst="rect">
            <a:avLst/>
          </a:prstGeom>
          <a:noFill/>
          <a:ln/>
          <a:effectLst>
            <a:outerShdw sx="100000" sy="100000" kx="0" ky="0" algn="bl" rotWithShape="0" blurRad="19050" dist="38100" dir="2700000">
              <a:srgbClr val="00070f">
                <a:alpha val="1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616" b="1" spc="144" kern="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感谢观看！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当前办公场景中效率瓶颈分析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h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h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h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arrow"/>
          </a:ln>
        </p:spPr>
      </p:sp>
      <p:sp>
        <p:nvSpPr>
          <p:cNvPr id="6" name="Text 4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办公流程的复杂性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在现代办公环境中，流程的复杂性往往导致效率低下。从数据收集、整理到报告生成，每一步都可能涉及多个环节和人员，增加了工作的难度和出错的可能性。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信息孤岛现象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信息孤岛指的是企业内部各部门或团队间信息不共享的状态，这种状况阻碍了信息的流通和决策的效率，使得员工在重复劳动中浪费大量时间。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890230" y="2761488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技术应用滞后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尽管科技日新月异，但许多企业在技术应用上仍然滞后，未能充分利用最新的信息技术来提升工作效率，如自动化工具、云计算等，这限制了企业的整体竞争力。</a:t>
            </a:r>
            <a:endParaRPr lang="en-US" sz="144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生成式AI技术对传统工作流颠覆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47956" y="1929366"/>
            <a:ext cx="8248087" cy="2346713"/>
          </a:xfrm>
          <a:custGeom>
            <a:avLst/>
            <a:gdLst/>
            <a:ahLst/>
            <a:cxnLst/>
            <a:rect l="l" t="t" r="r" b="b"/>
            <a:pathLst>
              <a:path w="8248087" h="2346713">
                <a:moveTo>
                  <a:pt x="293339" y="0"/>
                </a:moveTo>
                <a:moveTo>
                  <a:pt x="293339" y="0"/>
                </a:moveTo>
                <a:lnTo>
                  <a:pt x="7954748" y="0"/>
                </a:lnTo>
                <a:quadBezTo>
                  <a:pt x="8248087" y="0"/>
                  <a:pt x="8248087" y="293339"/>
                </a:quadBezTo>
                <a:lnTo>
                  <a:pt x="8248087" y="2053374"/>
                </a:lnTo>
                <a:quadBezTo>
                  <a:pt x="8248087" y="2346713"/>
                  <a:pt x="7954748" y="2346713"/>
                </a:quadBezTo>
                <a:lnTo>
                  <a:pt x="293339" y="2346713"/>
                </a:lnTo>
                <a:quadBezTo>
                  <a:pt x="0" y="2346713"/>
                  <a:pt x="0" y="2053374"/>
                </a:quadBezTo>
                <a:lnTo>
                  <a:pt x="0" y="293339"/>
                </a:lnTo>
                <a:quadBezTo>
                  <a:pt x="0" y="0"/>
                  <a:pt x="293339" y="0"/>
                </a:quadBezTo>
                <a:close/>
              </a:path>
            </a:pathLst>
          </a:custGeom>
          <a:solidFill>
            <a:srgbClr val="0084FF">
              <a:alpha val="10000"/>
            </a:srgbClr>
          </a:solidFill>
          <a:ln w="19050">
            <a:solidFill>
              <a:srgbClr val="1297F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39" y="867420"/>
            <a:ext cx="914400" cy="9144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6739" y="867420"/>
            <a:ext cx="914400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36445" y="995436"/>
            <a:ext cx="78421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Shape 3"/>
          <p:cNvSpPr/>
          <p:nvPr/>
        </p:nvSpPr>
        <p:spPr>
          <a:xfrm>
            <a:off x="1745836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1949699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9" name="Shape 5"/>
          <p:cNvSpPr/>
          <p:nvPr/>
        </p:nvSpPr>
        <p:spPr>
          <a:xfrm>
            <a:off x="2153562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825904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自动化流程的革新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825904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生成式AI技术通过智能化处理和自动化执行，极大地简化了传统工作流程，减少了人力需求，提升了工作效率和质量。</a:t>
            </a:r>
            <a:endParaRPr lang="en-US" sz="144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67420"/>
            <a:ext cx="914400" cy="91440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57600" y="867420"/>
            <a:ext cx="914400" cy="914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152608" y="995436"/>
            <a:ext cx="849850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3356765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决策支持的优化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3356765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利用生成式AI技术进行数据分析和模式识别，能够提供更精准的业务洞察和预测，辅助决策者做出更加科学的决策。</a:t>
            </a:r>
            <a:endParaRPr lang="en-US" sz="144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861" y="867420"/>
            <a:ext cx="914400" cy="91440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188461" y="867420"/>
            <a:ext cx="914400" cy="914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676289" y="995436"/>
            <a:ext cx="81703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16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5887626" y="2045733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工作模式的转变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5887626" y="2448069"/>
            <a:ext cx="243047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随着生成式AI技术的融入，传统的工作模式正逐步向更加智能化、个性化的方向转变，为员工提供了更多创新的工作方式。</a:t>
            </a:r>
            <a:endParaRPr lang="en-US" sz="1440" dirty="0"/>
          </a:p>
        </p:txBody>
      </p:sp>
      <p:sp>
        <p:nvSpPr>
          <p:cNvPr id="22" name="Shape 14"/>
          <p:cNvSpPr/>
          <p:nvPr/>
        </p:nvSpPr>
        <p:spPr>
          <a:xfrm>
            <a:off x="4276697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3" name="Shape 15"/>
          <p:cNvSpPr/>
          <p:nvPr/>
        </p:nvSpPr>
        <p:spPr>
          <a:xfrm>
            <a:off x="4480560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24" name="Shape 16"/>
          <p:cNvSpPr/>
          <p:nvPr/>
        </p:nvSpPr>
        <p:spPr>
          <a:xfrm>
            <a:off x="4684423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5" name="Shape 17"/>
          <p:cNvSpPr/>
          <p:nvPr/>
        </p:nvSpPr>
        <p:spPr>
          <a:xfrm>
            <a:off x="6807558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  <p:sp>
        <p:nvSpPr>
          <p:cNvPr id="26" name="Shape 18"/>
          <p:cNvSpPr/>
          <p:nvPr/>
        </p:nvSpPr>
        <p:spPr>
          <a:xfrm>
            <a:off x="7011421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27" name="Shape 19"/>
          <p:cNvSpPr/>
          <p:nvPr/>
        </p:nvSpPr>
        <p:spPr>
          <a:xfrm>
            <a:off x="7215284" y="17464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181929" y="71448"/>
                </a:moveTo>
                <a:moveTo>
                  <a:pt x="181929" y="71448"/>
                </a:moveTo>
                <a:lnTo>
                  <a:pt x="113536" y="70396"/>
                </a:lnTo>
                <a:lnTo>
                  <a:pt x="91440" y="6212"/>
                </a:lnTo>
                <a:lnTo>
                  <a:pt x="69344" y="70396"/>
                </a:lnTo>
                <a:lnTo>
                  <a:pt x="951" y="71448"/>
                </a:lnTo>
                <a:lnTo>
                  <a:pt x="55665" y="112484"/>
                </a:lnTo>
                <a:lnTo>
                  <a:pt x="34621" y="177720"/>
                </a:lnTo>
                <a:lnTo>
                  <a:pt x="90388" y="137737"/>
                </a:lnTo>
                <a:lnTo>
                  <a:pt x="146154" y="177720"/>
                </a:lnTo>
                <a:lnTo>
                  <a:pt x="125110" y="112484"/>
                </a:lnTo>
                <a:lnTo>
                  <a:pt x="181929" y="71448"/>
                </a:lnTo>
                <a:close/>
              </a:path>
            </a:pathLst>
          </a:custGeom>
          <a:solidFill>
            <a:srgbClr val="0084FF">
              <a:alpha val="80000"/>
            </a:srgbClr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企业数字化转型对智能办公需求</a:t>
            </a:r>
            <a:endParaRPr lang="en-US" sz="1440" dirty="0"/>
          </a:p>
        </p:txBody>
      </p:sp>
      <p:pic>
        <p:nvPicPr>
          <p:cNvPr id="3" name="Image 0" descr="https://sgw-dx.xf-yun.com/api/v1/sparkdesk/_174248722976271b98ff736564d1198468988d7ddb284.jpg?authorization=c2ltcGxlLWp3dCBhaz1zcGFya2Rlc2s4MDAwMDAwMDAwMDE7ZXhwPTMzMTkyODcyMjk7YWxnbz1obWFjLXNoYTI1NjtzaWc9d2NTT2NNWExwczRUOWx0c0pFTUVTUnlhNk1OZitIc3F1R0RKUmZEVFI4az0=&amp;x_location=7YfmxI7B7uKO7jlRxIftd60weP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智能办公的迫切需求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在大数据时代背景下，企业迫切需要具备强大的数据处理和分析能力。这不仅包括数据的收集、整理和存储，更重要的是能够通过智能分析，为企业决策提供科学依据。</a:t>
            </a:r>
            <a:endParaRPr lang="en-US" sz="1440" dirty="0"/>
          </a:p>
        </p:txBody>
      </p:sp>
      <p:pic>
        <p:nvPicPr>
          <p:cNvPr id="6" name="Image 1" descr="https://sgw-dx.xf-yun.com/api/v1/sparkdesk/_1742487232558177573928463459eb4e5242c7336ffec.jpg?authorization=c2ltcGxlLWp3dCBhaz1zcGFya2Rlc2s4MDAwMDAwMDAwMDE7ZXhwPTMzMTkyODcyMzI7YWxnbz1obWFjLXNoYTI1NjtzaWc9Zk5KcEt5SU5sZE9SNnEwZHQycnp5WG1CMEdiVU1ycHR0N3BoYS84VVVFYz0=&amp;x_location=7YfmxI7B7uKO7jlRxIftd60weP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数据处理与分析能力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随着移动办公和远程工作的普及，用户对于办公软件的体验要求越来越高。同时，团队之间的协同工作也变得尤为重要，需要办公工具能够支持高效的沟通和无缝的协作。</a:t>
            </a:r>
            <a:endParaRPr lang="en-US" sz="1440" dirty="0"/>
          </a:p>
        </p:txBody>
      </p:sp>
      <p:pic>
        <p:nvPicPr>
          <p:cNvPr id="9" name="Image 2" descr="https://sgw-dx.xf-yun.com/api/v1/sparkdesk/_1742487235373686fd142cda1415495e204b56ba697b8.jpg?authorization=c2ltcGxlLWp3dCBhaz1zcGFya2Rlc2s4MDAwMDAwMDAwMDE7ZXhwPTMzMTkyODcyMzU7YWxnbz1obWFjLXNoYTI1NjtzaWc9dmJRTVlob1NXcERLdnA1MVlQVmZPMG9wV21GYSs4dnBJRmpoYTBOQ0JQZz0=&amp;x_location=7YfmxI7B7uKO7jlRxIftd60weP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用户体验与协同工作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随着企业数字化转型的加速，对高效、智能化办公的需求日益增长。企业寻求通过先进的技术手段，提升工作效率，优化决策流程，以适应快速变化的市场环境。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59" y="1161367"/>
            <a:ext cx="2214642" cy="16367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63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863197" y="2406454"/>
            <a:ext cx="4042835" cy="649224"/>
          </a:xfrm>
          <a:prstGeom prst="rect">
            <a:avLst/>
          </a:prstGeom>
          <a:noFill/>
          <a:ln/>
          <a:effectLst>
            <a:outerShdw sx="100000" sy="100000" kx="0" ky="0" algn="bl" rotWithShape="0" blurRad="47625" dist="12700" dir="8100000">
              <a:srgbClr val="808080">
                <a:alpha val="36078"/>
              </a:srgbClr>
            </a:outerShdw>
          </a:effectLst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Excel智能化升级技术实现路径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自然语言指令自动生成复杂公式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 rot="2700000">
            <a:off x="844660" y="278867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2700000">
            <a:off x="844660" y="175348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5196FF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844660" y="229007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6" name="Shape 4"/>
          <p:cNvSpPr/>
          <p:nvPr/>
        </p:nvSpPr>
        <p:spPr>
          <a:xfrm rot="2700000">
            <a:off x="844660" y="331991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7" name="Shape 5"/>
          <p:cNvSpPr/>
          <p:nvPr/>
        </p:nvSpPr>
        <p:spPr>
          <a:xfrm rot="2700000">
            <a:off x="844660" y="121679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8" name="Text 6"/>
          <p:cNvSpPr/>
          <p:nvPr/>
        </p:nvSpPr>
        <p:spPr>
          <a:xfrm>
            <a:off x="786369" y="229007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786369" y="331991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786369" y="121679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1377951" y="110889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1297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29002" y="129634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自然语言理解的突破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906614" y="1099752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通过深入分析用户输入的自然语言，AI能够准确理解其意图和需求，无需复杂的编程即可自动生成对应的Excel公式，极大提高了数据处理的效率和准确性。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1377951" y="2181487"/>
            <a:ext cx="7038804" cy="822960"/>
          </a:xfrm>
          <a:custGeom>
            <a:avLst/>
            <a:gdLst/>
            <a:ahLst/>
            <a:cxnLst/>
            <a:rect l="l" t="t" r="r" b="b"/>
            <a:pathLst>
              <a:path w="7038804" h="82296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1297F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1377951" y="321201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1297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29002" y="2368939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复杂公式的自动化生成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3906614" y="2172343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利用先进的算法，AI工具能够根据用户的自然语言指令，自动构造出复杂的Excel公式，这包括了数据汇总、统计分析等多种功能，使得数据分析工作更加高效。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529174" y="339946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3FC4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错误率的显著降低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908443" y="3202872"/>
            <a:ext cx="4500086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与传统手动输入公式相比，AI自动生成的Excel公式在准确性上有显著提升，减少了因人为错误导致的公式错误，确保了数据分析结果的可靠性和准确性。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38" y="136144"/>
            <a:ext cx="866386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spc="72" kern="0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动态数据清洗与异常值智能处理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6" name="Shape 4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8" name="Shape 6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9" name="Shape 7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11" name="Shape 9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1297FF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0084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智能检测异常值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665" y="1359620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AI技术能够自动识别数据中的异常值，通过先进的算法分析，有效排除错误信息，确保数据处理的准确性和可靠性，极大提高了数据分析的质量和效率。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动态清洗提升精度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405" y="2210926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在动态数据清洗过程中，AI系统能够根据数据的特性和质量要求，自动调整清洗策略，去除无效和冗余数据，从而大幅提升数据的处理精度和工作效率。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1297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自动化处理流程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3125512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利用AI进行数据清洗与异常值处理，可以实现整个流程的自动化，从数据导入、异常检测到清洗完成，无需人工干预，显著缩短了数据处理时间，降低了人力成本。</a:t>
            </a:r>
            <a:endParaRPr lang="en-US" sz="1440" dirty="0"/>
          </a:p>
        </p:txBody>
      </p:sp>
      <p:sp>
        <p:nvSpPr>
          <p:cNvPr id="22" name="Shape 20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0084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2025-03-20T16:15:03Z</dcterms:created>
  <dcterms:modified xsi:type="dcterms:W3CDTF">2025-03-20T16:15:03Z</dcterms:modified>
</cp:coreProperties>
</file>